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8" r:id="rId1"/>
  </p:sldMasterIdLst>
  <p:sldIdLst>
    <p:sldId id="256" r:id="rId2"/>
    <p:sldId id="267" r:id="rId3"/>
    <p:sldId id="257" r:id="rId4"/>
    <p:sldId id="264" r:id="rId5"/>
    <p:sldId id="259" r:id="rId6"/>
    <p:sldId id="260" r:id="rId7"/>
    <p:sldId id="261" r:id="rId8"/>
    <p:sldId id="262" r:id="rId9"/>
    <p:sldId id="258" r:id="rId10"/>
    <p:sldId id="265" r:id="rId11"/>
    <p:sldId id="263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12"/>
  </p:normalViewPr>
  <p:slideViewPr>
    <p:cSldViewPr snapToGrid="0" snapToObjects="1">
      <p:cViewPr varScale="1">
        <p:scale>
          <a:sx n="67" d="100"/>
          <a:sy n="67" d="100"/>
        </p:scale>
        <p:origin x="6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27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844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890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55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02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520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0175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687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55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94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832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5586B75A-687E-405C-8A0B-8D00578BA2C3}" type="datetimeFigureOut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37572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6A797-0505-AA45-A63B-E7A6642DD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6447" y="2394266"/>
            <a:ext cx="6140306" cy="2925880"/>
          </a:xfrm>
        </p:spPr>
        <p:txBody>
          <a:bodyPr>
            <a:normAutofit/>
          </a:bodyPr>
          <a:lstStyle/>
          <a:p>
            <a:r>
              <a:rPr lang="en-US" dirty="0"/>
              <a:t>Does </a:t>
            </a:r>
            <a:r>
              <a:rPr lang="en-US" sz="12000" dirty="0">
                <a:solidFill>
                  <a:srgbClr val="00B050"/>
                </a:solidFill>
              </a:rPr>
              <a:t>$$$</a:t>
            </a:r>
            <a:r>
              <a:rPr lang="en-US" dirty="0"/>
              <a:t> </a:t>
            </a:r>
            <a:r>
              <a:rPr lang="en-US" sz="5300" dirty="0"/>
              <a:t>Win Championships???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CD0A57-F0DE-0243-A72A-E2F2E0540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8159" y="755948"/>
            <a:ext cx="2702851" cy="1160213"/>
          </a:xfrm>
        </p:spPr>
        <p:txBody>
          <a:bodyPr>
            <a:noAutofit/>
          </a:bodyPr>
          <a:lstStyle/>
          <a:p>
            <a:r>
              <a:rPr lang="en-US" sz="2000" dirty="0"/>
              <a:t>Eric Tsai</a:t>
            </a:r>
          </a:p>
          <a:p>
            <a:r>
              <a:rPr lang="en-US" sz="2000" dirty="0"/>
              <a:t>Omar Howeedy</a:t>
            </a:r>
          </a:p>
          <a:p>
            <a:r>
              <a:rPr lang="en-US" sz="2000" dirty="0"/>
              <a:t>Henry Nahmad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BF45B-B596-9E4A-879A-5DC27A2A0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488" y="0"/>
            <a:ext cx="2142506" cy="21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14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4105AE-8699-584F-BFD3-1B551FAA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676" y="1749466"/>
            <a:ext cx="9074901" cy="33590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5FB92A6-A9C6-CE45-B0F0-5C4F5C563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057" y="546799"/>
            <a:ext cx="7958331" cy="1077229"/>
          </a:xfrm>
        </p:spPr>
        <p:txBody>
          <a:bodyPr>
            <a:normAutofit/>
          </a:bodyPr>
          <a:lstStyle/>
          <a:p>
            <a:r>
              <a:rPr lang="en-US" sz="2900" dirty="0"/>
              <a:t>CHAMPIONSHIP TEAM PAYROLL ANALYSIS</a:t>
            </a:r>
          </a:p>
        </p:txBody>
      </p:sp>
    </p:spTree>
    <p:extLst>
      <p:ext uri="{BB962C8B-B14F-4D97-AF65-F5344CB8AC3E}">
        <p14:creationId xmlns:p14="http://schemas.microsoft.com/office/powerpoint/2010/main" val="3286476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F772-3FE1-B546-BD90-39E10FF6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9016E-E5CB-F94B-9A6C-67D4D18D0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3447" y="1394818"/>
            <a:ext cx="8636692" cy="4655126"/>
          </a:xfrm>
        </p:spPr>
        <p:txBody>
          <a:bodyPr>
            <a:normAutofit/>
          </a:bodyPr>
          <a:lstStyle/>
          <a:p>
            <a:r>
              <a:rPr lang="en-US" sz="2400" dirty="0"/>
              <a:t>Difficulties that arose during the project:</a:t>
            </a:r>
          </a:p>
          <a:p>
            <a:pPr lvl="1"/>
            <a:r>
              <a:rPr lang="en-US" sz="2200" dirty="0"/>
              <a:t>Pulling enough data (app. 700 total data points)</a:t>
            </a:r>
          </a:p>
          <a:p>
            <a:pPr lvl="1"/>
            <a:r>
              <a:rPr lang="en-US" sz="2200" dirty="0"/>
              <a:t>Choosing which team performance metric to compare to team payroll (winning percentage, point differential?)</a:t>
            </a:r>
          </a:p>
          <a:p>
            <a:pPr lvl="1"/>
            <a:r>
              <a:rPr lang="en-US" sz="2200" dirty="0"/>
              <a:t>Data visualizations to combine all 4 leagues</a:t>
            </a:r>
          </a:p>
          <a:p>
            <a:pPr lvl="1"/>
            <a:r>
              <a:rPr lang="en-US" sz="2200" dirty="0"/>
              <a:t>Statistical analysis challenges</a:t>
            </a:r>
          </a:p>
        </p:txBody>
      </p:sp>
    </p:spTree>
    <p:extLst>
      <p:ext uri="{BB962C8B-B14F-4D97-AF65-F5344CB8AC3E}">
        <p14:creationId xmlns:p14="http://schemas.microsoft.com/office/powerpoint/2010/main" val="249178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5AE16-DA7F-AC47-8272-E1D5EEADF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7911" y="248260"/>
            <a:ext cx="3231188" cy="681652"/>
          </a:xfrm>
        </p:spPr>
        <p:txBody>
          <a:bodyPr/>
          <a:lstStyle/>
          <a:p>
            <a:r>
              <a:rPr lang="en-US" dirty="0"/>
              <a:t>IN THE END…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7F291-6E1E-7748-AD1A-88092F80A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9647" y="589086"/>
            <a:ext cx="7552706" cy="1347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WE’RE STILL DATA NINJAS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ADE1E-6AA0-6C4D-86A2-680F3F79C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06" y="1785257"/>
            <a:ext cx="5080000" cy="3810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34E58F-BCCB-3F4D-BC3F-9428033675BE}"/>
              </a:ext>
            </a:extLst>
          </p:cNvPr>
          <p:cNvSpPr txBox="1">
            <a:spLocks/>
          </p:cNvSpPr>
          <p:nvPr/>
        </p:nvSpPr>
        <p:spPr>
          <a:xfrm>
            <a:off x="4573344" y="5662019"/>
            <a:ext cx="3520323" cy="1077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4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8028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50AF18-0992-234C-B6E6-952DCE0CB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77" y="0"/>
            <a:ext cx="3992584" cy="3611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25411E-1075-0342-BE61-39E37DF2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761" y="0"/>
            <a:ext cx="64008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CC1BC-81A5-0645-BEDE-E75AF796E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177" y="3620089"/>
            <a:ext cx="3992584" cy="324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694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99B9B-CFF1-4F4E-88B2-E93C9D206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177" y="261791"/>
            <a:ext cx="7958331" cy="1077229"/>
          </a:xfrm>
        </p:spPr>
        <p:txBody>
          <a:bodyPr/>
          <a:lstStyle/>
          <a:p>
            <a:r>
              <a:rPr lang="en-US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B74B2-9D9E-EA4C-B8E6-BB8D0EDFB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828" y="2115011"/>
            <a:ext cx="9603275" cy="3450613"/>
          </a:xfrm>
        </p:spPr>
        <p:txBody>
          <a:bodyPr>
            <a:noAutofit/>
          </a:bodyPr>
          <a:lstStyle/>
          <a:p>
            <a:r>
              <a:rPr lang="en-US" dirty="0"/>
              <a:t>Hypothesis: Our team thought that there would be a correlation between increased payroll and increased team winning</a:t>
            </a:r>
          </a:p>
          <a:p>
            <a:r>
              <a:rPr lang="en-US" dirty="0"/>
              <a:t>Questions asked:</a:t>
            </a:r>
          </a:p>
          <a:p>
            <a:pPr lvl="1"/>
            <a:r>
              <a:rPr lang="en-US" sz="2000" dirty="0"/>
              <a:t>Does increased team payroll spending result in a higher team win percentage?</a:t>
            </a:r>
          </a:p>
          <a:p>
            <a:pPr lvl="1"/>
            <a:r>
              <a:rPr lang="en-US" sz="2000" dirty="0"/>
              <a:t>Is there a relationship between spending and various team performance metrics?</a:t>
            </a:r>
          </a:p>
          <a:p>
            <a:pPr lvl="1"/>
            <a:r>
              <a:rPr lang="en-US" sz="2000" dirty="0"/>
              <a:t>What are the best team metrics to use in order to correlate with team payroll across multiple sports?</a:t>
            </a:r>
          </a:p>
          <a:p>
            <a:pPr lvl="1"/>
            <a:r>
              <a:rPr lang="en-US" sz="2000" dirty="0"/>
              <a:t>What is the best way to compare our findings across sports and time (create new relative payroll metrics)?</a:t>
            </a:r>
          </a:p>
        </p:txBody>
      </p:sp>
    </p:spTree>
    <p:extLst>
      <p:ext uri="{BB962C8B-B14F-4D97-AF65-F5344CB8AC3E}">
        <p14:creationId xmlns:p14="http://schemas.microsoft.com/office/powerpoint/2010/main" val="3439479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C021D-3E40-A541-8195-E51A55948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775C7-5B16-ED48-A2F5-38CAF7CB1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325" y="1600853"/>
            <a:ext cx="8840469" cy="4681193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/>
              <a:t>Reasons why these questions were asked:</a:t>
            </a:r>
          </a:p>
          <a:p>
            <a:pPr lvl="1"/>
            <a:r>
              <a:rPr lang="en-US" sz="3200" dirty="0"/>
              <a:t>We wanted to select, what we thought, was the best representation of overall team success/winning metrics</a:t>
            </a:r>
          </a:p>
          <a:p>
            <a:pPr lvl="1"/>
            <a:r>
              <a:rPr lang="en-US" sz="3200" dirty="0"/>
              <a:t>Our goal was to answer the question of whether there was a correlation or not between these metrics and team payrolls</a:t>
            </a:r>
          </a:p>
          <a:p>
            <a:pPr lvl="1"/>
            <a:r>
              <a:rPr lang="en-US" sz="3200" dirty="0"/>
              <a:t>As a result of this project, we wanted to make conclusions as to which metrics did or did not correlate well with team payroll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55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4CFE6-01C4-9347-BDAD-C72ADD67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943AC-1293-FD4E-8B37-68F69B008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0461" y="1790282"/>
            <a:ext cx="8139824" cy="45149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kind of data did we need to answer the questions asked?</a:t>
            </a:r>
          </a:p>
          <a:p>
            <a:pPr lvl="1"/>
            <a:r>
              <a:rPr lang="en-US" dirty="0"/>
              <a:t>We used API pulls to gather data for all 4 sports leagues, related to key team performance metrics</a:t>
            </a:r>
          </a:p>
          <a:p>
            <a:pPr lvl="1"/>
            <a:r>
              <a:rPr lang="en-US" dirty="0"/>
              <a:t>For team payroll data, CSV files were built by our team using various internet sources</a:t>
            </a:r>
          </a:p>
          <a:p>
            <a:pPr lvl="1"/>
            <a:r>
              <a:rPr lang="en-US" dirty="0"/>
              <a:t>Because of time constraints, we were not able to locate a reliable API to pull team payroll data</a:t>
            </a:r>
          </a:p>
          <a:p>
            <a:pPr lvl="1"/>
            <a:r>
              <a:rPr lang="en-US" dirty="0"/>
              <a:t>We used a single data source, SportsRadar, in order to simplify our API calls across all sports leagues</a:t>
            </a:r>
          </a:p>
          <a:p>
            <a:pPr lvl="1"/>
            <a:r>
              <a:rPr lang="en-US" dirty="0"/>
              <a:t>Various sports API’s were explored…most either did not provide sufficient data or were expensive to use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45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ABCC-E42A-7B49-B1D8-08B156AD8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453" y="305067"/>
            <a:ext cx="7958331" cy="1077229"/>
          </a:xfrm>
        </p:spPr>
        <p:txBody>
          <a:bodyPr/>
          <a:lstStyle/>
          <a:p>
            <a:r>
              <a:rPr lang="en-US" dirty="0"/>
              <a:t>DATA CLEANUP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2C540-BFA5-BD45-ADD2-B57600FAC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927" y="2040241"/>
            <a:ext cx="8762857" cy="3997828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/>
              <a:t>We initially intended to do a 20 year study over two sports; however, we could not find data prior to 2012 available via API.  As such, to increase the number of data points, we expanded our study across the four major US sports</a:t>
            </a:r>
          </a:p>
          <a:p>
            <a:r>
              <a:rPr lang="en-US" sz="8000" dirty="0"/>
              <a:t>We were able to obtain data on team win / loss ratios (for all four sports) and point differentials (for three sports) from SportRadar API’s for the years 2013 – 2018 (NFL: 2014-2018)</a:t>
            </a:r>
          </a:p>
          <a:p>
            <a:r>
              <a:rPr lang="en-US" sz="8000" dirty="0"/>
              <a:t>We realized we needed a way to “standardize” our data points to adjust for both inflation in payrolls over time,  AND for differences across sports:</a:t>
            </a:r>
          </a:p>
          <a:p>
            <a:pPr lvl="1"/>
            <a:r>
              <a:rPr lang="en-US" sz="8000" dirty="0"/>
              <a:t>As such, we divided team payrolls by the mean payroll for that season in each sports</a:t>
            </a:r>
          </a:p>
          <a:p>
            <a:pPr lvl="1"/>
            <a:r>
              <a:rPr lang="en-US" sz="8000" dirty="0"/>
              <a:t>We used winning percentages instead of win totals</a:t>
            </a:r>
          </a:p>
          <a:p>
            <a:pPr lvl="1"/>
            <a:r>
              <a:rPr lang="en-US" sz="8000" dirty="0"/>
              <a:t>We created “adjusted point differentials” between zero and 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398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48E73-AF42-DB4C-B32E-104E494E3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404295"/>
            <a:ext cx="7958331" cy="1077229"/>
          </a:xfrm>
        </p:spPr>
        <p:txBody>
          <a:bodyPr/>
          <a:lstStyle/>
          <a:p>
            <a:r>
              <a:rPr lang="en-US" dirty="0"/>
              <a:t>DATA CLEANUP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71830-EF75-8640-83BD-6263AF93A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8" y="1885285"/>
            <a:ext cx="7958331" cy="4411149"/>
          </a:xfrm>
        </p:spPr>
        <p:txBody>
          <a:bodyPr>
            <a:noAutofit/>
          </a:bodyPr>
          <a:lstStyle/>
          <a:p>
            <a:r>
              <a:rPr lang="en-US" dirty="0"/>
              <a:t>Payroll and win percentage data frames were merged for all 4 sports leagues</a:t>
            </a:r>
          </a:p>
          <a:p>
            <a:r>
              <a:rPr lang="en-US" dirty="0"/>
              <a:t>Team and season year concatenation required to merge on proper key</a:t>
            </a:r>
          </a:p>
          <a:p>
            <a:r>
              <a:rPr lang="en-US" dirty="0"/>
              <a:t>Data for team payrolls was much harder to come by than anticipated</a:t>
            </a:r>
          </a:p>
          <a:p>
            <a:r>
              <a:rPr lang="en-US" dirty="0"/>
              <a:t>Total sports aggregate data frame created</a:t>
            </a:r>
          </a:p>
          <a:p>
            <a:r>
              <a:rPr lang="en-US" dirty="0"/>
              <a:t>CSV files for payrolls were created from online sources. Data cleanup of the CSV files (team names, relative payroll metrics) were required for data visualization in pandas</a:t>
            </a:r>
          </a:p>
          <a:p>
            <a:r>
              <a:rPr lang="en-US" dirty="0"/>
              <a:t>Nested for loops used to extract required JSON data (“gnarly”)</a:t>
            </a:r>
          </a:p>
          <a:p>
            <a:r>
              <a:rPr lang="en-US" dirty="0"/>
              <a:t>Used 2 standard deviations to visualize data without outliers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97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4143-A835-724B-9D11-3A18A870D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AND DISCUSSION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E3D42-CC14-6F4F-B558-0CC009E69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9214" y="1588403"/>
            <a:ext cx="7796540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/>
              <a:t>CODE REVIEW…</a:t>
            </a:r>
          </a:p>
        </p:txBody>
      </p:sp>
    </p:spTree>
    <p:extLst>
      <p:ext uri="{BB962C8B-B14F-4D97-AF65-F5344CB8AC3E}">
        <p14:creationId xmlns:p14="http://schemas.microsoft.com/office/powerpoint/2010/main" val="409098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F0401-1A48-5B46-968A-5E4F6F93F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2D920-9ABF-AC41-B1AA-510B4B0C0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0057" y="1520042"/>
            <a:ext cx="8399186" cy="488075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did not find any significant relationship between team payrolls and any of our selected team performance metrics (win percentage and point differential)</a:t>
            </a:r>
          </a:p>
          <a:p>
            <a:r>
              <a:rPr lang="en-US" dirty="0"/>
              <a:t>We utilized correlation coefficients (with and without the use of two standard deviations) to compare results to our hypothesis</a:t>
            </a:r>
          </a:p>
          <a:p>
            <a:r>
              <a:rPr lang="en-US" dirty="0"/>
              <a:t>This phenomenon occurred across all 4 major professional American sports leagues (NFL, MLB, NBA, NHL)</a:t>
            </a:r>
          </a:p>
          <a:p>
            <a:r>
              <a:rPr lang="en-US" dirty="0"/>
              <a:t>Linear regressions were ran on each league, and none of the relative payroll per year coefficients were greater than 0.005</a:t>
            </a:r>
          </a:p>
          <a:p>
            <a:r>
              <a:rPr lang="en-US" dirty="0"/>
              <a:t>Correlation coefficient with 2 standard deviations: 0.06</a:t>
            </a:r>
          </a:p>
          <a:p>
            <a:r>
              <a:rPr lang="en-US" dirty="0"/>
              <a:t>Correlation coefficient without 2 standard deviations: 0.10</a:t>
            </a:r>
          </a:p>
          <a:p>
            <a:r>
              <a:rPr lang="en-US" dirty="0"/>
              <a:t>Wide range of payrolls in MLB (due to no salary cap)</a:t>
            </a:r>
          </a:p>
        </p:txBody>
      </p:sp>
    </p:spTree>
    <p:extLst>
      <p:ext uri="{BB962C8B-B14F-4D97-AF65-F5344CB8AC3E}">
        <p14:creationId xmlns:p14="http://schemas.microsoft.com/office/powerpoint/2010/main" val="1508208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{B4FD56D9-14D0-A546-8EA9-E1421B522300}tf16401378</Template>
  <TotalTime>263</TotalTime>
  <Words>725</Words>
  <Application>Microsoft Office PowerPoint</Application>
  <PresentationFormat>Widescreen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MS Shell Dlg 2</vt:lpstr>
      <vt:lpstr>Wingdings</vt:lpstr>
      <vt:lpstr>Wingdings 3</vt:lpstr>
      <vt:lpstr>Madison</vt:lpstr>
      <vt:lpstr>Does $$$ Win Championships???</vt:lpstr>
      <vt:lpstr>PowerPoint Presentation</vt:lpstr>
      <vt:lpstr>Motivation and summary</vt:lpstr>
      <vt:lpstr>Motivation and Summary</vt:lpstr>
      <vt:lpstr>QUESTIONS AND DATA</vt:lpstr>
      <vt:lpstr>DATA CLEANUP &amp; EXPLORATION</vt:lpstr>
      <vt:lpstr>DATA CLEANUP &amp; EXPLORATION</vt:lpstr>
      <vt:lpstr>DATA ANALYSIS AND DISCUSSION </vt:lpstr>
      <vt:lpstr>SUMMARY OF FINDINGS</vt:lpstr>
      <vt:lpstr>CHAMPIONSHIP TEAM PAYROLL ANALYSIS</vt:lpstr>
      <vt:lpstr>POST MORTEM</vt:lpstr>
      <vt:lpstr>IN THE END…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Does $$$ Win Championships???</dc:title>
  <dc:creator>Omar Howeedy</dc:creator>
  <cp:lastModifiedBy>emailx075</cp:lastModifiedBy>
  <cp:revision>42</cp:revision>
  <dcterms:created xsi:type="dcterms:W3CDTF">2019-03-08T01:56:40Z</dcterms:created>
  <dcterms:modified xsi:type="dcterms:W3CDTF">2019-03-09T14:54:23Z</dcterms:modified>
</cp:coreProperties>
</file>